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761150" cy="99425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BD43B3-C6FE-41A7-A74C-12009C5C8D4B}">
  <a:tblStyle styleId="{D3BD43B3-C6FE-41A7-A74C-12009C5C8D4B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EF5E6"/>
          </a:solidFill>
        </a:fill>
      </a:tcStyle>
    </a:wholeTbl>
    <a:band1H>
      <a:tcTxStyle/>
      <a:tcStyle>
        <a:fill>
          <a:solidFill>
            <a:srgbClr val="DCEACA"/>
          </a:solidFill>
        </a:fill>
      </a:tcStyle>
    </a:band1H>
    <a:band2H>
      <a:tcTxStyle/>
    </a:band2H>
    <a:band1V>
      <a:tcTxStyle/>
      <a:tcStyle>
        <a:fill>
          <a:solidFill>
            <a:srgbClr val="DCEACA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0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0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1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2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5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6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7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7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8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9:notes"/>
          <p:cNvSpPr txBox="1"/>
          <p:nvPr>
            <p:ph idx="1" type="body"/>
          </p:nvPr>
        </p:nvSpPr>
        <p:spPr>
          <a:xfrm>
            <a:off x="676100" y="4722675"/>
            <a:ext cx="5408900" cy="4474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9:notes"/>
          <p:cNvSpPr/>
          <p:nvPr>
            <p:ph idx="2" type="sldImg"/>
          </p:nvPr>
        </p:nvSpPr>
        <p:spPr>
          <a:xfrm>
            <a:off x="1127075" y="745675"/>
            <a:ext cx="4507650" cy="3728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2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"/>
          <p:cNvSpPr txBox="1"/>
          <p:nvPr>
            <p:ph idx="10" type="dt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"/>
          <p:cNvSpPr txBox="1"/>
          <p:nvPr>
            <p:ph idx="11" type="ftr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11"/>
          <p:cNvSpPr txBox="1"/>
          <p:nvPr>
            <p:ph idx="1" type="body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2" name="Google Shape;242;p1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1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1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12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8" name="Google Shape;248;p1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12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1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05" name="Google Shape;105;p3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4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5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5" name="Google Shape;125;p6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6" name="Google Shape;126;p6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7" name="Google Shape;127;p6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7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8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8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9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9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34772" lvl="1" marL="914400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indent="-325119" lvl="2" marL="1371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25120" lvl="5" marL="27432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indent="-325120" lvl="6" marL="3200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indent="-325120" lvl="7" marL="3657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indent="-325120" lvl="8" marL="41148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/>
        </p:txBody>
      </p:sp>
      <p:sp>
        <p:nvSpPr>
          <p:cNvPr id="185" name="Google Shape;185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9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9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0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10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</p:sp>
      <p:sp>
        <p:nvSpPr>
          <p:cNvPr id="235" name="Google Shape;235;p10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36" name="Google Shape;236;p10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10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10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Google Shape;51;p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F9400"/>
              </a:buClr>
              <a:buSzPct val="100000"/>
              <a:buFont typeface="Century Gothic"/>
              <a:buNone/>
            </a:pPr>
            <a:r>
              <a:rPr b="1" lang="en-US">
                <a:solidFill>
                  <a:srgbClr val="6F9400"/>
                </a:solidFill>
              </a:rPr>
              <a:t>Лекция 2. </a:t>
            </a:r>
            <a:br>
              <a:rPr b="1" lang="en-US">
                <a:solidFill>
                  <a:srgbClr val="6F9400"/>
                </a:solidFill>
              </a:rPr>
            </a:br>
            <a:r>
              <a:rPr b="1" lang="en-US">
                <a:solidFill>
                  <a:srgbClr val="6F9400"/>
                </a:solidFill>
              </a:rPr>
              <a:t>Алгоритм фронта волны</a:t>
            </a:r>
            <a:endParaRPr b="1">
              <a:solidFill>
                <a:srgbClr val="6F9400"/>
              </a:solidFill>
            </a:endParaRPr>
          </a:p>
        </p:txBody>
      </p:sp>
      <p:sp>
        <p:nvSpPr>
          <p:cNvPr id="256" name="Google Shape;256;p13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SzPts val="2128"/>
              <a:buNone/>
            </a:pPr>
            <a:r>
              <a:rPr b="1" lang="en-US" sz="2800">
                <a:solidFill>
                  <a:srgbClr val="6F9400"/>
                </a:solidFill>
              </a:rPr>
              <a:t>Иванилова Т.Н.</a:t>
            </a:r>
            <a:endParaRPr b="1" sz="2800">
              <a:solidFill>
                <a:srgbClr val="6F94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2"/>
          <p:cNvSpPr txBox="1"/>
          <p:nvPr>
            <p:ph type="title"/>
          </p:nvPr>
        </p:nvSpPr>
        <p:spPr>
          <a:xfrm>
            <a:off x="1043490" y="908720"/>
            <a:ext cx="7024744" cy="8640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Прямой ход алгоритма. Определение фронтов волны.</a:t>
            </a:r>
            <a:endParaRPr b="1" sz="2800"/>
          </a:p>
        </p:txBody>
      </p:sp>
      <p:sp>
        <p:nvSpPr>
          <p:cNvPr id="310" name="Google Shape;310;p22"/>
          <p:cNvSpPr txBox="1"/>
          <p:nvPr>
            <p:ph idx="1" type="body"/>
          </p:nvPr>
        </p:nvSpPr>
        <p:spPr>
          <a:xfrm>
            <a:off x="1043492" y="2323652"/>
            <a:ext cx="7488948" cy="3337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68580" rtl="0" algn="l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en-US"/>
              <a:t>FW</a:t>
            </a:r>
            <a:r>
              <a:rPr baseline="-25000" lang="en-US"/>
              <a:t>1</a:t>
            </a:r>
            <a:r>
              <a:rPr lang="en-US"/>
              <a:t>(v1)={v4,v5}; v6 ∉ FW</a:t>
            </a:r>
            <a:r>
              <a:rPr baseline="-25000" lang="en-US"/>
              <a:t>1</a:t>
            </a:r>
            <a:r>
              <a:rPr lang="en-US"/>
              <a:t>(v1)</a:t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/>
              <a:t>FW</a:t>
            </a:r>
            <a:r>
              <a:rPr baseline="-25000" lang="en-US"/>
              <a:t>2</a:t>
            </a:r>
            <a:r>
              <a:rPr lang="en-US"/>
              <a:t>(v1)=D(FW</a:t>
            </a:r>
            <a:r>
              <a:rPr baseline="-25000" lang="en-US"/>
              <a:t>1</a:t>
            </a:r>
            <a:r>
              <a:rPr lang="en-US"/>
              <a:t>(v1))\{v1,v4,v5}= ={v1,v2,v3,v4,v5} \{v1,v4,v5}= ={v2,v3}; v6 ∉ FW</a:t>
            </a:r>
            <a:r>
              <a:rPr baseline="-25000" lang="en-US"/>
              <a:t>2</a:t>
            </a:r>
            <a:r>
              <a:rPr lang="en-US"/>
              <a:t>(v1)</a:t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/>
              <a:t>FW</a:t>
            </a:r>
            <a:r>
              <a:rPr baseline="-25000" lang="en-US"/>
              <a:t>3</a:t>
            </a:r>
            <a:r>
              <a:rPr lang="en-US"/>
              <a:t>(v1)=D(FW</a:t>
            </a:r>
            <a:r>
              <a:rPr baseline="-25000" lang="en-US"/>
              <a:t>2</a:t>
            </a:r>
            <a:r>
              <a:rPr lang="en-US"/>
              <a:t>(v1))\{v1,v4,v5,v2,v3}={v1,v2,v4,v5,v6} \{v1,v4,v5,v2,v3}={v6};</a:t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/>
              <a:t>v6∈FW</a:t>
            </a:r>
            <a:r>
              <a:rPr baseline="-25000" lang="en-US"/>
              <a:t>3</a:t>
            </a:r>
            <a:r>
              <a:rPr lang="en-US"/>
              <a:t>(v1), значит существует путь из v1  в v6 длины 3 и этот путь является минимальным.</a:t>
            </a:r>
            <a:endParaRPr/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3"/>
          <p:cNvSpPr txBox="1"/>
          <p:nvPr>
            <p:ph type="title"/>
          </p:nvPr>
        </p:nvSpPr>
        <p:spPr>
          <a:xfrm>
            <a:off x="1043490" y="908720"/>
            <a:ext cx="7024744" cy="12619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Обратный ход алгоритма. Нахождение вершин минимального пути.</a:t>
            </a:r>
            <a:endParaRPr b="1" sz="2800"/>
          </a:p>
        </p:txBody>
      </p:sp>
      <p:sp>
        <p:nvSpPr>
          <p:cNvPr id="316" name="Google Shape;316;p2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2971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Нахождение вершин ведется от последней к первой.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(v1) ∩  D</a:t>
            </a:r>
            <a:r>
              <a:rPr baseline="30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(v6) = {v2,v3}∩{v2,v3} = {v2,v3} 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Выберем любую вершину из найденного множества, например v3 –это предпоследняя вершина минимального пути. 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Определим предыдущую вершину: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(v1)∩D</a:t>
            </a:r>
            <a:r>
              <a:rPr baseline="30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(v3)={v4,v5}∩{v4,v5,v6}={v4,v5} 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Выберем любую вершину из найденного множества, например v5.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97180" rtl="0" algn="just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Тогда минимальный путь v1,v5,v3,v6	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4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b="1" lang="en-US" sz="2000"/>
              <a:t>Так как результатом FW</a:t>
            </a:r>
            <a:r>
              <a:rPr b="1" baseline="-25000" lang="en-US" sz="2000"/>
              <a:t>k</a:t>
            </a:r>
            <a:r>
              <a:rPr b="1" lang="en-US" sz="2000"/>
              <a:t>(v)∩D</a:t>
            </a:r>
            <a:r>
              <a:rPr b="1" baseline="30000" lang="en-US" sz="2000"/>
              <a:t>-1</a:t>
            </a:r>
            <a:r>
              <a:rPr b="1" lang="en-US" sz="2000"/>
              <a:t>(w) являются множества, состоящие более чем из одного элемента, то минимальных путей длины k=3 будет несколько. Первый путь мы определили.  Определим следующие.</a:t>
            </a:r>
            <a:endParaRPr b="1" sz="2000"/>
          </a:p>
        </p:txBody>
      </p:sp>
      <p:sp>
        <p:nvSpPr>
          <p:cNvPr id="322" name="Google Shape;322;p24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68580" rtl="0" algn="l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en-US"/>
              <a:t>2. 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Выберем другую вершину из найденного множества – v4.</a:t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Тогда минимальный путь v1,v4,v3,v6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FW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(v1) ∩  D</a:t>
            </a:r>
            <a:r>
              <a:rPr baseline="30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(v6) = {v2,v3}∩{v2,v3} = {v2,v3} – выберем v2;</a:t>
            </a:r>
            <a:endParaRPr/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(v1)∩D</a:t>
            </a:r>
            <a:r>
              <a:rPr baseline="30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(v2)={v4,v5}∩{v3,v4,v5,v6}={v4,v5} – выберем v5.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Тогда минимальный путь v1,v5,v2,v6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выберем v4. Тогда минимальный путь v1,v4,v2,v6</a:t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6858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solidFill>
                <a:srgbClr val="3E3D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2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6F9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Поиск путей (маршрутов) с минимальным числом дуг (ребер)</a:t>
            </a:r>
            <a:endParaRPr b="1" i="1" sz="3600">
              <a:solidFill>
                <a:srgbClr val="6F9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14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b="1" i="1" lang="en-US"/>
              <a:t>Путь</a:t>
            </a:r>
            <a:r>
              <a:rPr lang="en-US"/>
              <a:t> (маршрут) в орграфе D (графе G) из v в w (v ≠ w) называется </a:t>
            </a:r>
            <a:r>
              <a:rPr b="1" i="1" lang="en-US"/>
              <a:t>минимальным</a:t>
            </a:r>
            <a:r>
              <a:rPr lang="en-US"/>
              <a:t>, если он имеет минимальную длину среди всех путей D (маршрутов G) из v в w.</a:t>
            </a:r>
            <a:endParaRPr/>
          </a:p>
          <a:p>
            <a:pPr indent="-457200" lvl="0" marL="8001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b="1" i="1" lang="en-US" u="sng">
                <a:latin typeface="Times New Roman"/>
                <a:ea typeface="Times New Roman"/>
                <a:cs typeface="Times New Roman"/>
                <a:sym typeface="Times New Roman"/>
              </a:rPr>
              <a:t>Теорема 3.3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Любой минимальный путь (маршрут) является простой цепью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i="1" lang="en-US" sz="3200" u="sng"/>
              <a:t>Алгоритм фронта волны</a:t>
            </a:r>
            <a:br>
              <a:rPr b="1" lang="en-US" sz="3200"/>
            </a:br>
            <a:r>
              <a:rPr b="1" i="1" lang="en-US" sz="2800"/>
              <a:t>( нахождения минимального пути в орграфе D)</a:t>
            </a:r>
            <a:endParaRPr sz="2800"/>
          </a:p>
        </p:txBody>
      </p:sp>
      <p:sp>
        <p:nvSpPr>
          <p:cNvPr id="268" name="Google Shape;268;p15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Рассмотрим орграф D = (V, X), n ≠ 2. И пусть заданы вершины v и w, причем v ≠ w.</a:t>
            </a:r>
            <a:endParaRPr/>
          </a:p>
          <a:p>
            <a:pPr indent="-274319" lvl="0" marL="3429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Обозначим:</a:t>
            </a:r>
            <a:endParaRPr/>
          </a:p>
          <a:p>
            <a:pPr indent="-274319" lvl="0" marL="3429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D(v) = {w∈V | (v, w) ∈ X} – образ v.</a:t>
            </a:r>
            <a:endParaRPr/>
          </a:p>
          <a:p>
            <a:pPr indent="-274319" lvl="0" marL="3429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 </a:t>
            </a:r>
            <a:r>
              <a:rPr baseline="30000" lang="en-US"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(v) = {w∈V | (w, v) ∈ X} – прообраз v.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274" name="Google Shape;274;p16"/>
          <p:cNvSpPr txBox="1"/>
          <p:nvPr>
            <p:ph idx="1" type="body"/>
          </p:nvPr>
        </p:nvSpPr>
        <p:spPr>
          <a:xfrm>
            <a:off x="1043492" y="2204864"/>
            <a:ext cx="6777317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Шаг 1.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Помечаем v индексом 0. Помечаем вершину, принадлежащую образу v индексом 1, множество вершин с индексом 1 обозначим FW</a:t>
            </a:r>
            <a:r>
              <a:rPr baseline="-25000" lang="en-US" sz="20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(v).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Полагаем k = 1.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Шаг 2.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FW</a:t>
            </a:r>
            <a:r>
              <a:rPr baseline="-25000" lang="en-US" sz="2000"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(v) = ∅ или k = n-1, w∉ FW</a:t>
            </a:r>
            <a:r>
              <a:rPr baseline="-25000" lang="en-US" sz="2000"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(v),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THEN</a:t>
            </a: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 w не достижима из v и конец алгоритма.</a:t>
            </a:r>
            <a:endParaRPr/>
          </a:p>
          <a:p>
            <a:pPr indent="0" lvl="0" marL="6858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ELSE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7104" lvl="0" marL="342900" rtl="0" algn="l">
              <a:spcBef>
                <a:spcPts val="320"/>
              </a:spcBef>
              <a:spcAft>
                <a:spcPts val="0"/>
              </a:spcAft>
              <a:buSzPts val="1216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280" name="Google Shape;280;p17"/>
          <p:cNvSpPr txBox="1"/>
          <p:nvPr>
            <p:ph idx="1" type="body"/>
          </p:nvPr>
        </p:nvSpPr>
        <p:spPr>
          <a:xfrm>
            <a:off x="1043492" y="2204864"/>
            <a:ext cx="6777317" cy="4248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685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b="1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Шаг 3. 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 ∉ FW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(v), </a:t>
            </a:r>
            <a:r>
              <a:rPr b="1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переход к шагу 4.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b="1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существует путь из v в w длиной k, и этот путь является минимальным.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 v 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… 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 – искомый минимальный путь. 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	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k-1 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 FW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 ∩  D</a:t>
            </a:r>
            <a:r>
              <a:rPr baseline="30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(w)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k-2 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 FW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k-2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 ∩  D</a:t>
            </a:r>
            <a:r>
              <a:rPr baseline="30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…………………………….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∈ FW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 ∩  D</a:t>
            </a:r>
            <a:r>
              <a:rPr baseline="30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</a:t>
            </a:r>
            <a:r>
              <a:rPr baseline="-25000"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297180" rtl="0" algn="just">
              <a:lnSpc>
                <a:spcPct val="150000"/>
              </a:lnSpc>
              <a:spcBef>
                <a:spcPts val="362"/>
              </a:spcBef>
              <a:spcAft>
                <a:spcPts val="0"/>
              </a:spcAft>
              <a:buClr>
                <a:srgbClr val="94C600"/>
              </a:buClr>
              <a:buSzPct val="76000"/>
              <a:buNone/>
            </a:pPr>
            <a:r>
              <a:rPr lang="en-US" sz="29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конец алгоритма.</a:t>
            </a:r>
            <a:endParaRPr/>
          </a:p>
          <a:p>
            <a:pPr indent="-201930" lvl="0" marL="342900" rtl="0" algn="l">
              <a:spcBef>
                <a:spcPts val="3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286" name="Google Shape;286;p18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None/>
            </a:pPr>
            <a:r>
              <a:rPr b="1"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Шаг 4.</a:t>
            </a:r>
            <a:r>
              <a:rPr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1) Помечаем индексом (k+1) все непомеченные вершины, которые принадлежат образу множества вершин с индексом k.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4C600"/>
              </a:buClr>
              <a:buSzPts val="1520"/>
              <a:buNone/>
            </a:pPr>
            <a:r>
              <a:rPr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Множество вершин с индексом (k+1) обозначаем FW</a:t>
            </a:r>
            <a:r>
              <a:rPr baseline="-25000"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k+1</a:t>
            </a:r>
            <a:r>
              <a:rPr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4C600"/>
              </a:buClr>
              <a:buSzPts val="1520"/>
              <a:buNone/>
            </a:pPr>
            <a:r>
              <a:rPr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2) k: = k+1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4C600"/>
              </a:buClr>
              <a:buSzPts val="1520"/>
              <a:buNone/>
            </a:pPr>
            <a:r>
              <a:rPr lang="en-US" sz="2000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3) переход к шагу 2. 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1" lang="en-US"/>
              <a:t>Замечания</a:t>
            </a:r>
            <a:endParaRPr b="1"/>
          </a:p>
        </p:txBody>
      </p:sp>
      <p:sp>
        <p:nvSpPr>
          <p:cNvPr id="292" name="Google Shape;292;p19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525780" rtl="0" algn="l">
              <a:spcBef>
                <a:spcPts val="0"/>
              </a:spcBef>
              <a:spcAft>
                <a:spcPts val="0"/>
              </a:spcAft>
              <a:buSzPts val="1824"/>
              <a:buAutoNum type="arabicPeriod"/>
            </a:pPr>
            <a:r>
              <a:rPr lang="en-US"/>
              <a:t>Множество  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(v) в алгоритме называется фронтом волны k-го уровня.</a:t>
            </a:r>
            <a:endParaRPr/>
          </a:p>
          <a:p>
            <a:pPr indent="-457200" lvl="0" marL="525780" rtl="0" algn="l">
              <a:spcBef>
                <a:spcPts val="480"/>
              </a:spcBef>
              <a:spcAft>
                <a:spcPts val="0"/>
              </a:spcAft>
              <a:buSzPts val="1824"/>
              <a:buAutoNum type="arabicPeriod"/>
            </a:pP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Вершины 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… w</a:t>
            </a:r>
            <a:r>
              <a:rPr baseline="-25000"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k-1</a:t>
            </a:r>
            <a:r>
              <a:rPr lang="en-US">
                <a:solidFill>
                  <a:srgbClr val="3E3D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могут быть выделены неоднозначно. Эта неоднозначность соответствует случаям, когда существует несколько различных минимальных путей из v в w.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b="1" lang="en-US"/>
              <a:t>Пример</a:t>
            </a:r>
            <a:endParaRPr b="1"/>
          </a:p>
        </p:txBody>
      </p:sp>
      <p:sp>
        <p:nvSpPr>
          <p:cNvPr id="298" name="Google Shape;298;p20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Найти минимальный путь из v</a:t>
            </a:r>
            <a:r>
              <a:rPr baseline="-25000" lang="en-US"/>
              <a:t>1</a:t>
            </a:r>
            <a:r>
              <a:rPr lang="en-US"/>
              <a:t> в v</a:t>
            </a:r>
            <a:r>
              <a:rPr baseline="-25000" lang="en-US"/>
              <a:t>6   </a:t>
            </a:r>
            <a:r>
              <a:rPr lang="en-US"/>
              <a:t>в орграфе D, заданном матрицей смежности 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t/>
            </a:r>
            <a:endParaRPr/>
          </a:p>
        </p:txBody>
      </p:sp>
      <p:graphicFrame>
        <p:nvGraphicFramePr>
          <p:cNvPr id="304" name="Google Shape;304;p21"/>
          <p:cNvGraphicFramePr/>
          <p:nvPr/>
        </p:nvGraphicFramePr>
        <p:xfrm>
          <a:off x="683566" y="22768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{D3BD43B3-C6FE-41A7-A74C-12009C5C8D4B}</a:tableStyleId>
              </a:tblPr>
              <a:tblGrid>
                <a:gridCol w="1080125"/>
                <a:gridCol w="1080125"/>
                <a:gridCol w="1080125"/>
                <a:gridCol w="1080125"/>
                <a:gridCol w="1080125"/>
                <a:gridCol w="1080125"/>
                <a:gridCol w="1080125"/>
              </a:tblGrid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v6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Остин">
  <a:themeElements>
    <a:clrScheme name="Остин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